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5143500" type="screen16x9"/>
  <p:notesSz cx="6858000" cy="9144000"/>
  <p:embeddedFontLst>
    <p:embeddedFont>
      <p:font typeface="Old Standard TT" panose="020B0604020202020204" charset="0"/>
      <p:regular r:id="rId36"/>
      <p:bold r:id="rId37"/>
      <p: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a7431664cf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a7431664cf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a7431664cf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a7431664cf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a7431664cf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a7431664cf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a7431664cf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a7431664cf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a7431664cf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a7431664cf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a7431664cf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a7431664cf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a7431664cf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a7431664cf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a7431664cf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a7431664cf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a7431664cf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a7431664cf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a7431664cf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a7431664cf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a7431664cf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a7431664cf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a7431664cf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a7431664cf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a7431664cf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a7431664cf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a7431664cf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a7431664cf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a7431664cf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a7431664cf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a7431664c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a7431664cf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a7431664cf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a7431664cf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7431664cf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7431664cf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a7431664cf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a7431664cf_0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a7431664cf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a7431664cf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a7431664cf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a7431664cf_0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a7431664cf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a7431664cf_0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a7431664cf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a7431664cf_0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a7431664cf_0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a7431664cf_0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a7431664cf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a7431664cf_0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a7431664cf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a7431664cf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a7431664cf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a7431664cf_0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a7431664cf_0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a7431664cf_0_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a7431664cf_0_1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a7431664cf_0_1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a7431664cf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a7431664cf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a7431664cf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a7431664cf_0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542270050c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542270050c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100"/>
            <a:ext cx="9144000" cy="1711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641934" y="3597500"/>
            <a:ext cx="3903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512700" y="3840639"/>
            <a:ext cx="8118600" cy="78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Google Shape;16;p3"/>
          <p:cNvCxnSpPr/>
          <p:nvPr/>
        </p:nvCxnSpPr>
        <p:spPr>
          <a:xfrm>
            <a:off x="641934" y="3597500"/>
            <a:ext cx="390300" cy="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71675"/>
            <a:ext cx="39999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71675"/>
            <a:ext cx="39999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6864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382350"/>
            <a:ext cx="4045200" cy="133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039650"/>
            <a:ext cx="8520600" cy="210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aperback"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ld Standard TT"/>
              <a:buChar char="●"/>
              <a:defRPr sz="18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●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●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ctr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effects of freezing time on microbial growth on beef and Calculation of freezing time estimation on beef using Plank’s Equation</a:t>
            </a:r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1"/>
          </p:nvPr>
        </p:nvSpPr>
        <p:spPr>
          <a:xfrm>
            <a:off x="512700" y="3840639"/>
            <a:ext cx="8118600" cy="78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Vinay Madala, Melody Jackson, &amp; Ostavia Cintron.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Food Engineering and Food Microbiology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November 20, 2020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Outline </a:t>
            </a:r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Background on Beef</a:t>
            </a:r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/>
              <a:t>Salmonella spp.</a:t>
            </a:r>
            <a:r>
              <a:rPr lang="en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Lives within the gastrointestinal tract of cattle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Bacterium associated with foodborne illness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Requires an amount of 10</a:t>
            </a:r>
            <a:r>
              <a:rPr lang="en" baseline="30000"/>
              <a:t>5</a:t>
            </a:r>
            <a:r>
              <a:rPr lang="en"/>
              <a:t> CFU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Symptoms occurs after 24 to 48 hours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Pain within the midsection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Diarrhea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Fever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Vomiting </a:t>
            </a:r>
            <a:endParaRPr/>
          </a:p>
        </p:txBody>
      </p:sp>
      <p:sp>
        <p:nvSpPr>
          <p:cNvPr id="79" name="Google Shape;79;p16"/>
          <p:cNvSpPr txBox="1"/>
          <p:nvPr/>
        </p:nvSpPr>
        <p:spPr>
          <a:xfrm>
            <a:off x="536525" y="3913075"/>
            <a:ext cx="2632500" cy="3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Old Standard TT"/>
                <a:ea typeface="Old Standard TT"/>
                <a:cs typeface="Old Standard TT"/>
                <a:sym typeface="Old Standard TT"/>
              </a:rPr>
              <a:t>Miya et al (2014)</a:t>
            </a:r>
            <a:endParaRPr sz="1200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4075" y="1736738"/>
            <a:ext cx="3810000" cy="294322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 txBox="1"/>
          <p:nvPr/>
        </p:nvSpPr>
        <p:spPr>
          <a:xfrm>
            <a:off x="5172100" y="4750050"/>
            <a:ext cx="3569700" cy="2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Old Standard TT"/>
                <a:ea typeface="Old Standard TT"/>
                <a:cs typeface="Old Standard TT"/>
                <a:sym typeface="Old Standard TT"/>
              </a:rPr>
              <a:t>Center for Disease Control (2020b).</a:t>
            </a:r>
            <a:endParaRPr sz="1200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i="1"/>
              <a:t>Salmonella spp.</a:t>
            </a:r>
            <a:r>
              <a:rPr lang="en"/>
              <a:t> </a:t>
            </a:r>
            <a:endParaRPr/>
          </a:p>
        </p:txBody>
      </p:sp>
      <p:sp>
        <p:nvSpPr>
          <p:cNvPr id="87" name="Google Shape;87;p17"/>
          <p:cNvSpPr txBox="1">
            <a:spLocks noGrp="1"/>
          </p:cNvSpPr>
          <p:nvPr>
            <p:ph type="body" idx="1"/>
          </p:nvPr>
        </p:nvSpPr>
        <p:spPr>
          <a:xfrm>
            <a:off x="92650" y="1058225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Points of contamination: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Feces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Factories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Water and Soil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Attaches itself to the equipment and utensils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2, 300 family “members” (serotypes)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Two types are associated with beef spoilage 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i="1"/>
              <a:t>Salmonella typhimurium</a:t>
            </a:r>
            <a:endParaRPr i="1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i="1"/>
              <a:t>Salmonella enteritidis</a:t>
            </a: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88" name="Google Shape;88;p17"/>
          <p:cNvSpPr txBox="1"/>
          <p:nvPr/>
        </p:nvSpPr>
        <p:spPr>
          <a:xfrm>
            <a:off x="643425" y="4075700"/>
            <a:ext cx="2441400" cy="17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Bhattacharjee et al (2011); Coutinho de Oliveira, de Araújo Soares,  &amp; Hilsdorf Piccoli, (2013).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89" name="Google Shape;8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4288" y="1580700"/>
            <a:ext cx="3914775" cy="29718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7"/>
          <p:cNvSpPr txBox="1"/>
          <p:nvPr/>
        </p:nvSpPr>
        <p:spPr>
          <a:xfrm>
            <a:off x="5825100" y="4608575"/>
            <a:ext cx="2004000" cy="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Old Standard TT"/>
                <a:ea typeface="Old Standard TT"/>
                <a:cs typeface="Old Standard TT"/>
                <a:sym typeface="Old Standard TT"/>
              </a:rPr>
              <a:t>Center for Disease control (2020c)</a:t>
            </a:r>
            <a:endParaRPr sz="1200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i="1"/>
              <a:t>Salmonella spp.</a:t>
            </a:r>
            <a:r>
              <a:rPr lang="en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8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Salmonella spp has been associated beef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i="1"/>
              <a:t>Salmonella typhimurium</a:t>
            </a:r>
            <a:endParaRPr i="1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i="1"/>
              <a:t>Salmonella enteritidis</a:t>
            </a:r>
            <a:endParaRPr i="1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Outbreaks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Ground beef is the most common among outbreaks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Lymph containing Salmonella are blended into ground beef </a:t>
            </a:r>
            <a:endParaRPr/>
          </a:p>
        </p:txBody>
      </p:sp>
      <p:sp>
        <p:nvSpPr>
          <p:cNvPr id="97" name="Google Shape;97;p18"/>
          <p:cNvSpPr txBox="1"/>
          <p:nvPr/>
        </p:nvSpPr>
        <p:spPr>
          <a:xfrm>
            <a:off x="673500" y="3334875"/>
            <a:ext cx="4802700" cy="7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ld Standard TT"/>
                <a:ea typeface="Old Standard TT"/>
                <a:cs typeface="Old Standard TT"/>
                <a:sym typeface="Old Standard TT"/>
              </a:rPr>
              <a:t>Laufer et al (2015); </a:t>
            </a: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Koohmaraie et al (2012)</a:t>
            </a: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pic>
        <p:nvPicPr>
          <p:cNvPr id="98" name="Google Shape;9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26501" y="2679838"/>
            <a:ext cx="2849352" cy="160807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8"/>
          <p:cNvSpPr txBox="1"/>
          <p:nvPr/>
        </p:nvSpPr>
        <p:spPr>
          <a:xfrm>
            <a:off x="6495225" y="4287925"/>
            <a:ext cx="2028300" cy="2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Old Standard TT"/>
                <a:ea typeface="Old Standard TT"/>
                <a:cs typeface="Old Standard TT"/>
                <a:sym typeface="Old Standard TT"/>
              </a:rPr>
              <a:t>Alabama Department of Agriculture &amp; Industries (2020</a:t>
            </a:r>
            <a:r>
              <a:rPr lang="en">
                <a:latin typeface="Old Standard TT"/>
                <a:ea typeface="Old Standard TT"/>
                <a:cs typeface="Old Standard TT"/>
                <a:sym typeface="Old Standard TT"/>
              </a:rPr>
              <a:t>)</a:t>
            </a: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i="1"/>
              <a:t>Salmonella spp.</a:t>
            </a:r>
            <a:r>
              <a:rPr lang="en"/>
              <a:t> </a:t>
            </a:r>
            <a:endParaRPr/>
          </a:p>
        </p:txBody>
      </p:sp>
      <p:sp>
        <p:nvSpPr>
          <p:cNvPr id="105" name="Google Shape;105;p19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Other examples of </a:t>
            </a:r>
            <a:r>
              <a:rPr lang="en" i="1"/>
              <a:t>Salmonella spp</a:t>
            </a:r>
            <a:r>
              <a:rPr lang="en"/>
              <a:t> serovars associated with beef:</a:t>
            </a: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 i="1"/>
              <a:t>Typhimurium serovar</a:t>
            </a:r>
            <a:endParaRPr i="1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i="1"/>
              <a:t>Anatum serovar</a:t>
            </a:r>
            <a:endParaRPr i="1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i="1"/>
              <a:t>Montevideo serovar</a:t>
            </a:r>
            <a:endParaRPr i="1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i="1"/>
              <a:t>Muenchen serovar</a:t>
            </a:r>
            <a:endParaRPr i="1"/>
          </a:p>
        </p:txBody>
      </p:sp>
      <p:sp>
        <p:nvSpPr>
          <p:cNvPr id="106" name="Google Shape;106;p19"/>
          <p:cNvSpPr txBox="1"/>
          <p:nvPr/>
        </p:nvSpPr>
        <p:spPr>
          <a:xfrm>
            <a:off x="937125" y="3770000"/>
            <a:ext cx="2925900" cy="7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Ferrari et al (2019).</a:t>
            </a: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pic>
        <p:nvPicPr>
          <p:cNvPr id="107" name="Google Shape;10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04250" y="2095775"/>
            <a:ext cx="2400300" cy="135255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9"/>
          <p:cNvSpPr txBox="1"/>
          <p:nvPr/>
        </p:nvSpPr>
        <p:spPr>
          <a:xfrm>
            <a:off x="6094950" y="3684150"/>
            <a:ext cx="1860000" cy="3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Old Standard TT"/>
                <a:ea typeface="Old Standard TT"/>
                <a:cs typeface="Old Standard TT"/>
                <a:sym typeface="Old Standard TT"/>
              </a:rPr>
              <a:t>Center for Disease Control (2020a)</a:t>
            </a:r>
            <a:endParaRPr sz="1200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i="1"/>
              <a:t>Salmonella spp.</a:t>
            </a:r>
            <a:r>
              <a:rPr lang="en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i="1"/>
              <a:t>Salmonella spp.</a:t>
            </a:r>
            <a:r>
              <a:rPr lang="en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21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/>
              <a:t>Listeria monocytogenes</a:t>
            </a:r>
            <a:endParaRPr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23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24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25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26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27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E. Coli</a:t>
            </a:r>
            <a:endParaRPr/>
          </a:p>
        </p:txBody>
      </p:sp>
      <p:sp>
        <p:nvSpPr>
          <p:cNvPr id="162" name="Google Shape;162;p28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29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30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31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32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Freezing time:-</a:t>
            </a:r>
            <a:endParaRPr b="1"/>
          </a:p>
        </p:txBody>
      </p:sp>
      <p:sp>
        <p:nvSpPr>
          <p:cNvPr id="192" name="Google Shape;192;p33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				The freezing time is the time taken to lower the temperature of the product (beef) from its initial temperature to a given temperature at its thermal center.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Foods, undergoing freezing is a complex process, release latent heat over a range of temperature (Freezing does not occur at a unique temperature, foods do not have constant thermal properties during freezing).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Freezing time:-</a:t>
            </a:r>
            <a:endParaRPr b="1"/>
          </a:p>
        </p:txBody>
      </p:sp>
      <p:sp>
        <p:nvSpPr>
          <p:cNvPr id="198" name="Google Shape;198;p34"/>
          <p:cNvSpPr txBox="1">
            <a:spLocks noGrp="1"/>
          </p:cNvSpPr>
          <p:nvPr>
            <p:ph type="body" idx="1"/>
          </p:nvPr>
        </p:nvSpPr>
        <p:spPr>
          <a:xfrm>
            <a:off x="191625" y="1171600"/>
            <a:ext cx="4764000" cy="359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There are three stages in freezing process.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b="1"/>
              <a:t>Pre-cooling:- </a:t>
            </a:r>
            <a:r>
              <a:rPr lang="en"/>
              <a:t>Removal of sensible heat to lower the temperature of food to freezing point.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b="1"/>
              <a:t>Phase transfer point change:- </a:t>
            </a:r>
            <a:r>
              <a:rPr lang="en"/>
              <a:t>Removal of latent heat of fusion leading to change of state and the formation of ice crystals.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b="1"/>
              <a:t>Tempering period:-</a:t>
            </a:r>
            <a:r>
              <a:rPr lang="en"/>
              <a:t> After the formation of ice further sensible heat removal down to required storage temperature.</a:t>
            </a:r>
            <a:endParaRPr/>
          </a:p>
        </p:txBody>
      </p:sp>
      <p:pic>
        <p:nvPicPr>
          <p:cNvPr id="199" name="Google Shape;19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3325" y="1171600"/>
            <a:ext cx="4088274" cy="3661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Calculation of freezing time:-</a:t>
            </a:r>
            <a:endParaRPr b="1"/>
          </a:p>
        </p:txBody>
      </p:sp>
      <p:sp>
        <p:nvSpPr>
          <p:cNvPr id="205" name="Google Shape;205;p35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78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b="1"/>
              <a:t>Significance:-</a:t>
            </a:r>
            <a:endParaRPr b="1"/>
          </a:p>
          <a:p>
            <a:pPr marL="457200" lvl="0" indent="-3429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 Quality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Processing requirements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Economical aspects of food freezing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/>
              <a:t>Freezing time estimation depends on below factors</a:t>
            </a:r>
            <a:endParaRPr b="1"/>
          </a:p>
          <a:p>
            <a:pPr marL="457200" lvl="0" indent="-3429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Temperature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Shape of product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Thickness of the product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 Initial and final temperatures of the product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Heat transfer process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Freezing time:-</a:t>
            </a:r>
            <a:endParaRPr b="1"/>
          </a:p>
        </p:txBody>
      </p:sp>
      <p:sp>
        <p:nvSpPr>
          <p:cNvPr id="211" name="Google Shape;211;p36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Food properties to be considered</a:t>
            </a: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➔"/>
            </a:pPr>
            <a:r>
              <a:rPr lang="en"/>
              <a:t>Thermal conductivity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➔"/>
            </a:pPr>
            <a:r>
              <a:rPr lang="en"/>
              <a:t>Thermal diffusivity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➔"/>
            </a:pPr>
            <a:r>
              <a:rPr lang="en"/>
              <a:t>Enthalpy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➔"/>
            </a:pPr>
            <a:r>
              <a:rPr lang="en"/>
              <a:t>Specific heat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➔"/>
            </a:pPr>
            <a:r>
              <a:rPr lang="en"/>
              <a:t>Density</a:t>
            </a: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Plank’s equation:-</a:t>
            </a:r>
            <a:endParaRPr b="1"/>
          </a:p>
        </p:txBody>
      </p:sp>
      <p:sp>
        <p:nvSpPr>
          <p:cNvPr id="217" name="Google Shape;217;p37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first and most popular equation for predicting freezing time.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One dimensional heat transfer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Initial temperature of food is (TF) uniform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Three layers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Freezing air temperature is constant (Ta, - 40</a:t>
            </a:r>
            <a:r>
              <a:rPr lang="en" baseline="30000"/>
              <a:t>o</a:t>
            </a:r>
            <a:r>
              <a:rPr lang="en"/>
              <a:t>C)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Latent heat removal is constant temperature (Tf)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Plank’s equation:-</a:t>
            </a:r>
            <a:endParaRPr b="1"/>
          </a:p>
        </p:txBody>
      </p:sp>
      <p:sp>
        <p:nvSpPr>
          <p:cNvPr id="223" name="Google Shape;223;p38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7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Latent heat of fusion L (consider)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The convective heat transfer coefficient at the surface of the slab is h.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Consider the rate of heat transfer(q)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The moving front advances with a velocity of dx/dt, L is generated</a:t>
            </a: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                                                                             </a:t>
            </a:r>
            <a:endParaRPr/>
          </a:p>
        </p:txBody>
      </p:sp>
      <p:sp>
        <p:nvSpPr>
          <p:cNvPr id="224" name="Google Shape;224;p38"/>
          <p:cNvSpPr txBox="1"/>
          <p:nvPr/>
        </p:nvSpPr>
        <p:spPr>
          <a:xfrm>
            <a:off x="2133475" y="2943875"/>
            <a:ext cx="5209800" cy="12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ld Standard TT"/>
                <a:ea typeface="Old Standard TT"/>
                <a:cs typeface="Old Standard TT"/>
                <a:sym typeface="Old Standard TT"/>
              </a:rPr>
              <a:t>                                                                      ---------- 1</a:t>
            </a: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ld Standard TT"/>
                <a:ea typeface="Old Standard TT"/>
                <a:cs typeface="Old Standard TT"/>
                <a:sym typeface="Old Standard TT"/>
              </a:rPr>
              <a:t>                                                                      ---------- 2</a:t>
            </a: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pic>
        <p:nvPicPr>
          <p:cNvPr id="225" name="Google Shape;225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2250" y="2571750"/>
            <a:ext cx="2401650" cy="1000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2250" y="4002725"/>
            <a:ext cx="2401649" cy="770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9"/>
          <p:cNvSpPr txBox="1">
            <a:spLocks noGrp="1"/>
          </p:cNvSpPr>
          <p:nvPr>
            <p:ph type="title"/>
          </p:nvPr>
        </p:nvSpPr>
        <p:spPr>
          <a:xfrm>
            <a:off x="181600" y="23487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Plank’s equation:-</a:t>
            </a:r>
            <a:endParaRPr b="1"/>
          </a:p>
        </p:txBody>
      </p:sp>
      <p:sp>
        <p:nvSpPr>
          <p:cNvPr id="232" name="Google Shape;232;p39"/>
          <p:cNvSpPr txBox="1">
            <a:spLocks noGrp="1"/>
          </p:cNvSpPr>
          <p:nvPr>
            <p:ph type="body" idx="1"/>
          </p:nvPr>
        </p:nvSpPr>
        <p:spPr>
          <a:xfrm>
            <a:off x="134325" y="917850"/>
            <a:ext cx="8520600" cy="402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Equating the equations 1 and 2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                                                                                            ------ 3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Integrating the equation---- 3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                                                                                            ----- 4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To apply equation 4 to a food material with a moisture content m</a:t>
            </a:r>
            <a:r>
              <a:rPr lang="en" baseline="-25000"/>
              <a:t>m</a:t>
            </a:r>
            <a:r>
              <a:rPr lang="en"/>
              <a:t>,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                                                                                ---- 5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                 L is the latent heat of fusion of water, 333.3 kj/kg</a:t>
            </a:r>
            <a:endParaRPr/>
          </a:p>
        </p:txBody>
      </p:sp>
      <p:pic>
        <p:nvPicPr>
          <p:cNvPr id="233" name="Google Shape;23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1750" y="2253925"/>
            <a:ext cx="2752351" cy="866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42350" y="3465500"/>
            <a:ext cx="1860776" cy="51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12176" y="1330900"/>
            <a:ext cx="2871475" cy="80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0"/>
          <p:cNvSpPr txBox="1">
            <a:spLocks noGrp="1"/>
          </p:cNvSpPr>
          <p:nvPr>
            <p:ph type="title"/>
          </p:nvPr>
        </p:nvSpPr>
        <p:spPr>
          <a:xfrm>
            <a:off x="131575" y="1348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Plank’s equation:-</a:t>
            </a:r>
            <a:endParaRPr b="1"/>
          </a:p>
        </p:txBody>
      </p:sp>
      <p:sp>
        <p:nvSpPr>
          <p:cNvPr id="241" name="Google Shape;241;p40"/>
          <p:cNvSpPr txBox="1">
            <a:spLocks noGrp="1"/>
          </p:cNvSpPr>
          <p:nvPr>
            <p:ph type="body" idx="1"/>
          </p:nvPr>
        </p:nvSpPr>
        <p:spPr>
          <a:xfrm>
            <a:off x="311700" y="818075"/>
            <a:ext cx="8520600" cy="41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The plank’s equation is -------- 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/>
              <a:t>𝛒f</a:t>
            </a:r>
            <a:r>
              <a:rPr lang="en"/>
              <a:t> = Density of the food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Lf</a:t>
            </a:r>
            <a:r>
              <a:rPr lang="en"/>
              <a:t> = change in latent heat of food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Tf</a:t>
            </a:r>
            <a:r>
              <a:rPr lang="en"/>
              <a:t>= Freezing temperature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Ta</a:t>
            </a:r>
            <a:r>
              <a:rPr lang="en"/>
              <a:t>= Freezing air temperature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h</a:t>
            </a:r>
            <a:r>
              <a:rPr lang="en"/>
              <a:t>= convective heat transfer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a</a:t>
            </a:r>
            <a:r>
              <a:rPr lang="en"/>
              <a:t>= thickness of the product(objective)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k</a:t>
            </a:r>
            <a:r>
              <a:rPr lang="en"/>
              <a:t>= thermal conductivity of the frozen material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P</a:t>
            </a:r>
            <a:r>
              <a:rPr lang="en" b="1" baseline="30000"/>
              <a:t>1</a:t>
            </a:r>
            <a:r>
              <a:rPr lang="en" b="1"/>
              <a:t> and R</a:t>
            </a:r>
            <a:r>
              <a:rPr lang="en" b="1" baseline="30000"/>
              <a:t>1</a:t>
            </a:r>
            <a:r>
              <a:rPr lang="en" b="1"/>
              <a:t> are constant</a:t>
            </a:r>
            <a:endParaRPr b="1"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   </a:t>
            </a:r>
            <a:r>
              <a:rPr lang="en" b="1"/>
              <a:t>P</a:t>
            </a:r>
            <a:r>
              <a:rPr lang="en" b="1" baseline="30000"/>
              <a:t>1</a:t>
            </a:r>
            <a:r>
              <a:rPr lang="en" b="1"/>
              <a:t> </a:t>
            </a:r>
            <a:r>
              <a:rPr lang="en"/>
              <a:t>= ¼, </a:t>
            </a:r>
            <a:r>
              <a:rPr lang="en" b="1"/>
              <a:t>R</a:t>
            </a:r>
            <a:r>
              <a:rPr lang="en" b="1" baseline="30000"/>
              <a:t>1</a:t>
            </a:r>
            <a:r>
              <a:rPr lang="en" baseline="30000"/>
              <a:t> </a:t>
            </a:r>
            <a:r>
              <a:rPr lang="en"/>
              <a:t>= ⅛ for infinite plate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</a:t>
            </a:r>
            <a:r>
              <a:rPr lang="en" b="1"/>
              <a:t>P</a:t>
            </a:r>
            <a:r>
              <a:rPr lang="en" b="1" baseline="30000"/>
              <a:t>1</a:t>
            </a:r>
            <a:r>
              <a:rPr lang="en"/>
              <a:t> = ¼, </a:t>
            </a:r>
            <a:r>
              <a:rPr lang="en" b="1"/>
              <a:t>R</a:t>
            </a:r>
            <a:r>
              <a:rPr lang="en" b="1" baseline="30000"/>
              <a:t>1</a:t>
            </a:r>
            <a:r>
              <a:rPr lang="en"/>
              <a:t> = 1/16 for infinite cylinder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</a:t>
            </a:r>
            <a:r>
              <a:rPr lang="en" b="1"/>
              <a:t>P</a:t>
            </a:r>
            <a:r>
              <a:rPr lang="en" b="1" baseline="30000"/>
              <a:t>1</a:t>
            </a:r>
            <a:r>
              <a:rPr lang="en"/>
              <a:t> = ⅙, </a:t>
            </a:r>
            <a:r>
              <a:rPr lang="en" b="1"/>
              <a:t>R</a:t>
            </a:r>
            <a:r>
              <a:rPr lang="en" b="1" baseline="30000"/>
              <a:t>1</a:t>
            </a:r>
            <a:r>
              <a:rPr lang="en"/>
              <a:t> = 1/16 for sphere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42" name="Google Shape;24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2550" y="547900"/>
            <a:ext cx="3612448" cy="883075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40"/>
          <p:cNvSpPr txBox="1"/>
          <p:nvPr/>
        </p:nvSpPr>
        <p:spPr>
          <a:xfrm>
            <a:off x="5281450" y="2187475"/>
            <a:ext cx="1024800" cy="15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41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42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</a:t>
            </a:r>
            <a:endParaRPr/>
          </a:p>
        </p:txBody>
      </p:sp>
      <p:sp>
        <p:nvSpPr>
          <p:cNvPr id="261" name="Google Shape;261;p43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latin typeface="Times New Roman"/>
                <a:ea typeface="Times New Roman"/>
                <a:cs typeface="Times New Roman"/>
                <a:sym typeface="Times New Roman"/>
              </a:rPr>
              <a:t>Bhattacharjee, P., Panigrahi, S., Lin, D., Logue, M. C., Sherwood, S., J., Doetkott, C., &amp; Marchello, M. (2011).  A comparative qualitative study of the profile of volatile organic compounds associated with Salmonella contamination of packaged aged and fresh beef by HS-SPME/GC-MS. 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latin typeface="Times New Roman"/>
                <a:ea typeface="Times New Roman"/>
                <a:cs typeface="Times New Roman"/>
                <a:sym typeface="Times New Roman"/>
              </a:rPr>
              <a:t>Journal of Food Science Technology, 48, 1–13 https://doi-org.aamu.idm.oclc.org/10.1007/s13197-010-0138-6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latin typeface="Times New Roman"/>
                <a:ea typeface="Times New Roman"/>
                <a:cs typeface="Times New Roman"/>
                <a:sym typeface="Times New Roman"/>
              </a:rPr>
              <a:t>Coutinho de Oliveira, L., T., de Araújo Soares, R., &amp; Hilsdorf Piccoli, R. (2013).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latin typeface="Times New Roman"/>
                <a:ea typeface="Times New Roman"/>
                <a:cs typeface="Times New Roman"/>
                <a:sym typeface="Times New Roman"/>
              </a:rPr>
              <a:t>A Weibull model to describe antimicrobial kinetics of oregano and lemongrass essential oils against Salmonella Enteritidis in ground beef during refrigerated storage,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latin typeface="Times New Roman"/>
                <a:ea typeface="Times New Roman"/>
                <a:cs typeface="Times New Roman"/>
                <a:sym typeface="Times New Roman"/>
              </a:rPr>
              <a:t>Meat Science, 93 (3), 645-651,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latin typeface="Times New Roman"/>
                <a:ea typeface="Times New Roman"/>
                <a:cs typeface="Times New Roman"/>
                <a:sym typeface="Times New Roman"/>
              </a:rPr>
              <a:t>https://doi.org/10.1016/j.meatsci.2012.11.004.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latin typeface="Times New Roman"/>
                <a:ea typeface="Times New Roman"/>
                <a:cs typeface="Times New Roman"/>
                <a:sym typeface="Times New Roman"/>
              </a:rPr>
              <a:t>Ferrari, R. G., Rosario, D., Cunha-Neto, A., Mano, S. B., Figueiredo, E., &amp; Conte-Junior, C. A. (2019). Worldwide Epidemiology of Salmonella Serovars in Animal-Based Foods: a Meta-analysis. 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latin typeface="Times New Roman"/>
                <a:ea typeface="Times New Roman"/>
                <a:cs typeface="Times New Roman"/>
                <a:sym typeface="Times New Roman"/>
              </a:rPr>
              <a:t>Applied and environmental microbiology, 85(14), e00591-19. https://doi.org/10.1128/AEM.00591-19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</a:t>
            </a:r>
            <a:endParaRPr/>
          </a:p>
        </p:txBody>
      </p:sp>
      <p:sp>
        <p:nvSpPr>
          <p:cNvPr id="267" name="Google Shape;267;p44"/>
          <p:cNvSpPr txBox="1">
            <a:spLocks noGrp="1"/>
          </p:cNvSpPr>
          <p:nvPr>
            <p:ph type="body" idx="1"/>
          </p:nvPr>
        </p:nvSpPr>
        <p:spPr>
          <a:xfrm>
            <a:off x="311700" y="1155375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latin typeface="Times New Roman"/>
                <a:ea typeface="Times New Roman"/>
                <a:cs typeface="Times New Roman"/>
                <a:sym typeface="Times New Roman"/>
              </a:rPr>
              <a:t>Laufer, A. S., Grass, J., Holt, K., Whichard, J. M., Griffin, P. M., &amp; Gould, L. H. (2015). Outbreaks of Salmonella infections attributed to beef --United States, 1973-2011. Epidemiology and infection, 143(9), 2003–2013. https://doi.org/10.1017/S0950268814003112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latin typeface="Times New Roman"/>
                <a:ea typeface="Times New Roman"/>
                <a:cs typeface="Times New Roman"/>
                <a:sym typeface="Times New Roman"/>
              </a:rPr>
              <a:t>Koohmaraie, M., Scanga,A., J., De La Zerda, J., M., Koohmaraie,B., Tapay, L.,  Beskhlebnaya, V., Mai, T., Greeson, K., Samadpour, M.(2012) Tracking the Sources of Salmonella in Ground Beef Produced from Nonfed Cattle. Journal of Food Protection 75 (8): 1464–1468. doi: https://doi-org.aamu.idm.oclc.org/10.4315/0362-028X.JFP-11-540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latin typeface="Times New Roman"/>
                <a:ea typeface="Times New Roman"/>
                <a:cs typeface="Times New Roman"/>
                <a:sym typeface="Times New Roman"/>
              </a:rPr>
              <a:t>Miya, S., Takahashi, H., Hashimoto, M., Nakazawa, M., Kuda, T., Koiso, H., &amp; Kimura, B. (2014). Development of a controlling method for Escherichia coli O157:H7 and Salmonella spp. in fresh market beef by using polylysine and modified atmosphere packaging.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latin typeface="Times New Roman"/>
                <a:ea typeface="Times New Roman"/>
                <a:cs typeface="Times New Roman"/>
                <a:sym typeface="Times New Roman"/>
              </a:rPr>
              <a:t>Food Control, 37, 62-67, https://doi.org/10.1016/j.foodcont.2013.09.028.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 (pictures)</a:t>
            </a:r>
            <a:endParaRPr/>
          </a:p>
        </p:txBody>
      </p:sp>
      <p:sp>
        <p:nvSpPr>
          <p:cNvPr id="273" name="Google Shape;273;p45"/>
          <p:cNvSpPr txBox="1">
            <a:spLocks noGrp="1"/>
          </p:cNvSpPr>
          <p:nvPr>
            <p:ph type="body" idx="1"/>
          </p:nvPr>
        </p:nvSpPr>
        <p:spPr>
          <a:xfrm>
            <a:off x="77350" y="1160200"/>
            <a:ext cx="8754900" cy="340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Alabama Department of Agriculture &amp; Industries (2020</a:t>
            </a:r>
            <a:r>
              <a:rPr lang="en" sz="1400"/>
              <a:t>)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Times New Roman"/>
                <a:ea typeface="Times New Roman"/>
                <a:cs typeface="Times New Roman"/>
                <a:sym typeface="Times New Roman"/>
              </a:rPr>
              <a:t>Retrieved from http://agi.alabama.gov/divisions/food-safety/fs-product-recalls/2020/06/15/lakeside-ref rigerated-services-recalls-beef-products-due-to-possible-e.coli-o157-h7-contamination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Times New Roman"/>
                <a:ea typeface="Times New Roman"/>
                <a:cs typeface="Times New Roman"/>
                <a:sym typeface="Times New Roman"/>
              </a:rPr>
              <a:t>Center for Disease Control (2020a). Image of a package of ground beef.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Times New Roman"/>
                <a:ea typeface="Times New Roman"/>
                <a:cs typeface="Times New Roman"/>
                <a:sym typeface="Times New Roman"/>
              </a:rPr>
              <a:t>Retrieved from https://www.cdc.gov/salmonella/newport-10-18/index.html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latin typeface="Times New Roman"/>
                <a:ea typeface="Times New Roman"/>
                <a:cs typeface="Times New Roman"/>
                <a:sym typeface="Times New Roman"/>
              </a:rPr>
              <a:t>Center for Disease Control (2020b.) Image of a group of Salmonella Bacterium.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Times New Roman"/>
                <a:ea typeface="Times New Roman"/>
                <a:cs typeface="Times New Roman"/>
                <a:sym typeface="Times New Roman"/>
              </a:rPr>
              <a:t>Retrieved from https://www.cdc.gov/salmonella/general/diagnosis-treatment.html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Times New Roman"/>
                <a:ea typeface="Times New Roman"/>
                <a:cs typeface="Times New Roman"/>
                <a:sym typeface="Times New Roman"/>
              </a:rPr>
              <a:t>Center for Disease Control (2020c). Image of three Salmonella Bacterium.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Times New Roman"/>
                <a:ea typeface="Times New Roman"/>
                <a:cs typeface="Times New Roman"/>
                <a:sym typeface="Times New Roman"/>
              </a:rPr>
              <a:t>Retrieved from https://www.fda.gov/food/foodborne-pathogens/salmonella-salmonellosis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aperback">
  <a:themeElements>
    <a:clrScheme name="Paperback">
      <a:dk1>
        <a:srgbClr val="000000"/>
      </a:dk1>
      <a:lt1>
        <a:srgbClr val="FFFFFF"/>
      </a:lt1>
      <a:dk2>
        <a:srgbClr val="00695C"/>
      </a:dk2>
      <a:lt2>
        <a:srgbClr val="26A69A"/>
      </a:lt2>
      <a:accent1>
        <a:srgbClr val="FFFBF0"/>
      </a:accent1>
      <a:accent2>
        <a:srgbClr val="B7B7B7"/>
      </a:accent2>
      <a:accent3>
        <a:srgbClr val="FB8C00"/>
      </a:accent3>
      <a:accent4>
        <a:srgbClr val="80CBC4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1285</Words>
  <Application>Microsoft Office PowerPoint</Application>
  <PresentationFormat>On-screen Show (16:9)</PresentationFormat>
  <Paragraphs>151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Times New Roman</vt:lpstr>
      <vt:lpstr>Old Standard TT</vt:lpstr>
      <vt:lpstr>Paperback</vt:lpstr>
      <vt:lpstr>The effects of freezing time on microbial growth on beef and Calculation of freezing time estimation on beef using Plank’s Equation</vt:lpstr>
      <vt:lpstr>Outline </vt:lpstr>
      <vt:lpstr>Background on Beef</vt:lpstr>
      <vt:lpstr>Salmonella spp.  </vt:lpstr>
      <vt:lpstr>Salmonella spp. </vt:lpstr>
      <vt:lpstr>Salmonella spp.  </vt:lpstr>
      <vt:lpstr>Salmonella spp. </vt:lpstr>
      <vt:lpstr>Salmonella spp.  </vt:lpstr>
      <vt:lpstr>Salmonella spp.  </vt:lpstr>
      <vt:lpstr>Listeria monocytogenes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E. Coli</vt:lpstr>
      <vt:lpstr>PowerPoint Presentation</vt:lpstr>
      <vt:lpstr>PowerPoint Presentation</vt:lpstr>
      <vt:lpstr>PowerPoint Presentation</vt:lpstr>
      <vt:lpstr>PowerPoint Presentation</vt:lpstr>
      <vt:lpstr>Freezing time:-</vt:lpstr>
      <vt:lpstr>Freezing time:-</vt:lpstr>
      <vt:lpstr>Calculation of freezing time:-</vt:lpstr>
      <vt:lpstr>Freezing time:-</vt:lpstr>
      <vt:lpstr>Plank’s equation:-</vt:lpstr>
      <vt:lpstr>Plank’s equation:-</vt:lpstr>
      <vt:lpstr>Plank’s equation:-</vt:lpstr>
      <vt:lpstr>Plank’s equation:-</vt:lpstr>
      <vt:lpstr>PowerPoint Presentation</vt:lpstr>
      <vt:lpstr>PowerPoint Presentation</vt:lpstr>
      <vt:lpstr>Reference</vt:lpstr>
      <vt:lpstr>Reference</vt:lpstr>
      <vt:lpstr>References (pictures)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effects of freezing time on microbial growth on beef and Calculation of freezing time estimation on beef using Plank’s Equation</dc:title>
  <dc:creator>Ostavia Cintron</dc:creator>
  <cp:lastModifiedBy>ostavia cintron</cp:lastModifiedBy>
  <cp:revision>1</cp:revision>
  <dcterms:modified xsi:type="dcterms:W3CDTF">2020-11-19T15:26:33Z</dcterms:modified>
</cp:coreProperties>
</file>